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906000" cy="6858000"/>
  <p:notesSz cx="6858000" cy="9906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0" Target="tableStyles.xml" Type="http://schemas.openxmlformats.org/officeDocument/2006/relationships/tableStyles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xfrm flipH="false" flipV="false" rot="0"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subTitle"/>
          </p:nvPr>
        </p:nvSpPr>
        <p:spPr>
          <a:xfrm flipH="false" flipV="false" rot="0">
            <a:off x="1238250" y="3602037"/>
            <a:ext cx="74295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300"/>
            </a:lvl1pPr>
            <a:lvl2pPr algn="ctr" indent="0" lvl="1" marL="457148">
              <a:buNone/>
              <a:defRPr sz="2000"/>
            </a:lvl2pPr>
            <a:lvl3pPr algn="ctr" indent="0" lvl="2" marL="914296">
              <a:buNone/>
              <a:defRPr sz="1800"/>
            </a:lvl3pPr>
            <a:lvl4pPr algn="ctr" indent="0" lvl="3" marL="1371445">
              <a:buNone/>
              <a:defRPr sz="1600"/>
            </a:lvl4pPr>
            <a:lvl5pPr algn="ctr" indent="0" lvl="4" marL="1828592">
              <a:buNone/>
              <a:defRPr sz="1600"/>
            </a:lvl5pPr>
            <a:lvl6pPr algn="ctr" indent="0" lvl="5" marL="2285740">
              <a:buNone/>
              <a:defRPr sz="1600"/>
            </a:lvl6pPr>
            <a:lvl7pPr algn="ctr" indent="0" lvl="6" marL="2742888">
              <a:buNone/>
              <a:defRPr sz="1600"/>
            </a:lvl7pPr>
            <a:lvl8pPr algn="ctr" indent="0" lvl="7" marL="3200036">
              <a:buNone/>
              <a:defRPr sz="1600"/>
            </a:lvl8pPr>
            <a:lvl9pPr algn="ctr" indent="0" lvl="8" marL="3657184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xfrm flipH="false" flipV="false" rot="0">
            <a:off x="7088982" y="365126"/>
            <a:ext cx="2135981" cy="581183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9" name="Shape 49"/>
          <p:cNvSpPr txBox="true"/>
          <p:nvPr isPhoto="false">
            <p:ph idx="1" type="body"/>
          </p:nvPr>
        </p:nvSpPr>
        <p:spPr>
          <a:xfrm flipH="false" flipV="false" rot="0">
            <a:off x="681038" y="365126"/>
            <a:ext cx="6284119" cy="581183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23" name="Shape 2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4" name="Shape 2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" name="Shape 26"/>
          <p:cNvSpPr txBox="true"/>
          <p:nvPr isPhoto="false">
            <p:ph idx="0" type="title"/>
          </p:nvPr>
        </p:nvSpPr>
        <p:spPr>
          <a:xfrm flipH="false" flipV="false" rot="0">
            <a:off x="675879" y="1709741"/>
            <a:ext cx="8543925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1" type="body"/>
          </p:nvPr>
        </p:nvSpPr>
        <p:spPr>
          <a:xfrm flipH="false" flipV="false" rot="0"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148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296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445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59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574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2888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036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18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body"/>
          </p:nvPr>
        </p:nvSpPr>
        <p:spPr>
          <a:xfrm flipH="false" flipV="false" rot="0">
            <a:off x="681038" y="1825625"/>
            <a:ext cx="4210050" cy="435133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0" name="Shape 60"/>
          <p:cNvSpPr txBox="true"/>
          <p:nvPr isPhoto="false">
            <p:ph idx="2" type="body"/>
          </p:nvPr>
        </p:nvSpPr>
        <p:spPr>
          <a:xfrm flipH="false" flipV="false" rot="0">
            <a:off x="5014913" y="1825625"/>
            <a:ext cx="4210049" cy="435133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0" type="title"/>
          </p:nvPr>
        </p:nvSpPr>
        <p:spPr>
          <a:xfrm flipH="false" flipV="false" rot="0">
            <a:off x="682329" y="365127"/>
            <a:ext cx="8543925" cy="13255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3" name="Shape 33"/>
          <p:cNvSpPr txBox="true"/>
          <p:nvPr isPhoto="false">
            <p:ph idx="1" type="body"/>
          </p:nvPr>
        </p:nvSpPr>
        <p:spPr>
          <a:xfrm flipH="false" flipV="false" rot="0">
            <a:off x="682328" y="1681163"/>
            <a:ext cx="4190702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300"/>
            </a:lvl1pPr>
            <a:lvl2pPr indent="0" lvl="1" marL="457148">
              <a:buNone/>
              <a:defRPr b="true" sz="2000"/>
            </a:lvl2pPr>
            <a:lvl3pPr indent="0" lvl="2" marL="914296">
              <a:buNone/>
              <a:defRPr b="true" sz="1800"/>
            </a:lvl3pPr>
            <a:lvl4pPr indent="0" lvl="3" marL="1371445">
              <a:buNone/>
              <a:defRPr b="true" sz="1600"/>
            </a:lvl4pPr>
            <a:lvl5pPr indent="0" lvl="4" marL="1828592">
              <a:buNone/>
              <a:defRPr b="true" sz="1600"/>
            </a:lvl5pPr>
            <a:lvl6pPr indent="0" lvl="5" marL="2285740">
              <a:buNone/>
              <a:defRPr b="true" sz="1600"/>
            </a:lvl6pPr>
            <a:lvl7pPr indent="0" lvl="6" marL="2742888">
              <a:buNone/>
              <a:defRPr b="true" sz="1600"/>
            </a:lvl7pPr>
            <a:lvl8pPr indent="0" lvl="7" marL="3200036">
              <a:buNone/>
              <a:defRPr b="true" sz="1600"/>
            </a:lvl8pPr>
            <a:lvl9pPr indent="0" lvl="8" marL="3657184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4" name="Shape 34"/>
          <p:cNvSpPr txBox="true"/>
          <p:nvPr isPhoto="false">
            <p:ph idx="2" type="body"/>
          </p:nvPr>
        </p:nvSpPr>
        <p:spPr>
          <a:xfrm flipH="false" flipV="false" rot="0">
            <a:off x="682328" y="2505075"/>
            <a:ext cx="4190702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" name="Shape 35"/>
          <p:cNvSpPr txBox="true"/>
          <p:nvPr isPhoto="false">
            <p:ph idx="3" type="body"/>
          </p:nvPr>
        </p:nvSpPr>
        <p:spPr>
          <a:xfrm flipH="false" flipV="false" rot="0">
            <a:off x="5014913" y="1681163"/>
            <a:ext cx="4211339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300"/>
            </a:lvl1pPr>
            <a:lvl2pPr indent="0" lvl="1" marL="457148">
              <a:buNone/>
              <a:defRPr b="true" sz="2000"/>
            </a:lvl2pPr>
            <a:lvl3pPr indent="0" lvl="2" marL="914296">
              <a:buNone/>
              <a:defRPr b="true" sz="1800"/>
            </a:lvl3pPr>
            <a:lvl4pPr indent="0" lvl="3" marL="1371445">
              <a:buNone/>
              <a:defRPr b="true" sz="1600"/>
            </a:lvl4pPr>
            <a:lvl5pPr indent="0" lvl="4" marL="1828592">
              <a:buNone/>
              <a:defRPr b="true" sz="1600"/>
            </a:lvl5pPr>
            <a:lvl6pPr indent="0" lvl="5" marL="2285740">
              <a:buNone/>
              <a:defRPr b="true" sz="1600"/>
            </a:lvl6pPr>
            <a:lvl7pPr indent="0" lvl="6" marL="2742888">
              <a:buNone/>
              <a:defRPr b="true" sz="1600"/>
            </a:lvl7pPr>
            <a:lvl8pPr indent="0" lvl="7" marL="3200036">
              <a:buNone/>
              <a:defRPr b="true" sz="1600"/>
            </a:lvl8pPr>
            <a:lvl9pPr indent="0" lvl="8" marL="3657184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4" type="body"/>
          </p:nvPr>
        </p:nvSpPr>
        <p:spPr>
          <a:xfrm flipH="false" flipV="false" rot="0">
            <a:off x="5014913" y="2505075"/>
            <a:ext cx="4211339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82329" y="457200"/>
            <a:ext cx="3194943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4211340" y="987428"/>
            <a:ext cx="5014912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3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682329" y="2057401"/>
            <a:ext cx="3194943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148">
              <a:buNone/>
              <a:defRPr sz="1400"/>
            </a:lvl2pPr>
            <a:lvl3pPr indent="0" lvl="2" marL="914296">
              <a:buNone/>
              <a:defRPr sz="1200"/>
            </a:lvl3pPr>
            <a:lvl4pPr indent="0" lvl="3" marL="1371445">
              <a:buNone/>
              <a:defRPr sz="1100"/>
            </a:lvl4pPr>
            <a:lvl5pPr indent="0" lvl="4" marL="1828592">
              <a:buNone/>
              <a:defRPr sz="1100"/>
            </a:lvl5pPr>
            <a:lvl6pPr indent="0" lvl="5" marL="2285740">
              <a:buNone/>
              <a:defRPr sz="1100"/>
            </a:lvl6pPr>
            <a:lvl7pPr indent="0" lvl="6" marL="2742888">
              <a:buNone/>
              <a:defRPr sz="1100"/>
            </a:lvl7pPr>
            <a:lvl8pPr indent="0" lvl="7" marL="3200036">
              <a:buNone/>
              <a:defRPr sz="1100"/>
            </a:lvl8pPr>
            <a:lvl9pPr indent="0" lvl="8" marL="3657184">
              <a:buNone/>
              <a:defRPr sz="11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682329" y="457200"/>
            <a:ext cx="3194943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xfrm flipH="false" flipV="false" rot="0">
            <a:off x="4211340" y="987428"/>
            <a:ext cx="5014912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148">
              <a:buNone/>
              <a:defRPr sz="2800"/>
            </a:lvl2pPr>
            <a:lvl3pPr indent="0" lvl="2" marL="914296">
              <a:buNone/>
              <a:defRPr sz="2300"/>
            </a:lvl3pPr>
            <a:lvl4pPr indent="0" lvl="3" marL="1371445">
              <a:buNone/>
              <a:defRPr sz="2000"/>
            </a:lvl4pPr>
            <a:lvl5pPr indent="0" lvl="4" marL="1828592">
              <a:buNone/>
              <a:defRPr sz="2000"/>
            </a:lvl5pPr>
            <a:lvl6pPr indent="0" lvl="5" marL="2285740">
              <a:buNone/>
              <a:defRPr sz="2000"/>
            </a:lvl6pPr>
            <a:lvl7pPr indent="0" lvl="6" marL="2742888">
              <a:buNone/>
              <a:defRPr sz="2000"/>
            </a:lvl7pPr>
            <a:lvl8pPr indent="0" lvl="7" marL="3200036">
              <a:buNone/>
              <a:defRPr sz="2000"/>
            </a:lvl8pPr>
            <a:lvl9pPr indent="0" lvl="8" marL="3657184">
              <a:buNone/>
              <a:defRPr sz="2000"/>
            </a:lvl9pPr>
          </a:lstStyle>
          <a:p/>
        </p:txBody>
      </p:sp>
      <p:sp>
        <p:nvSpPr>
          <p:cNvPr hidden="false" id="43" name="Shape 43"/>
          <p:cNvSpPr txBox="true"/>
          <p:nvPr isPhoto="false">
            <p:ph idx="2" type="body"/>
          </p:nvPr>
        </p:nvSpPr>
        <p:spPr>
          <a:xfrm flipH="false" flipV="false" rot="0">
            <a:off x="682329" y="2057401"/>
            <a:ext cx="3194943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148">
              <a:buNone/>
              <a:defRPr sz="1400"/>
            </a:lvl2pPr>
            <a:lvl3pPr indent="0" lvl="2" marL="914296">
              <a:buNone/>
              <a:defRPr sz="1200"/>
            </a:lvl3pPr>
            <a:lvl4pPr indent="0" lvl="3" marL="1371445">
              <a:buNone/>
              <a:defRPr sz="1100"/>
            </a:lvl4pPr>
            <a:lvl5pPr indent="0" lvl="4" marL="1828592">
              <a:buNone/>
              <a:defRPr sz="1100"/>
            </a:lvl5pPr>
            <a:lvl6pPr indent="0" lvl="5" marL="2285740">
              <a:buNone/>
              <a:defRPr sz="1100"/>
            </a:lvl6pPr>
            <a:lvl7pPr indent="0" lvl="6" marL="2742888">
              <a:buNone/>
              <a:defRPr sz="1100"/>
            </a:lvl7pPr>
            <a:lvl8pPr indent="0" lvl="7" marL="3200036">
              <a:buNone/>
              <a:defRPr sz="1100"/>
            </a:lvl8pPr>
            <a:lvl9pPr indent="0" lvl="8" marL="3657184">
              <a:buNone/>
              <a:defRPr sz="11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4" name="Shape 4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12.10.2023</a:t>
            </a:r>
          </a:p>
        </p:txBody>
      </p:sp>
      <p:sp>
        <p:nvSpPr>
          <p:cNvPr hidden="false" id="45" name="Shape 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6" name="Shape 4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3" Target="../media/1.png" Type="http://schemas.openxmlformats.org/officeDocument/2006/relationships/image"/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3"/>
          <a:stretch/>
        </a:blip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81039" y="365127"/>
            <a:ext cx="8543925" cy="1325563"/>
          </a:xfrm>
          <a:prstGeom prst="rect">
            <a:avLst/>
          </a:prstGeom>
        </p:spPr>
        <p:txBody>
          <a:bodyPr anchor="ctr" bIns="45715" lIns="91429" rIns="91429" tIns="45715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81039" y="1825625"/>
            <a:ext cx="8543925" cy="4351339"/>
          </a:xfrm>
          <a:prstGeom prst="rect">
            <a:avLst/>
          </a:prstGeom>
        </p:spPr>
        <p:txBody>
          <a:bodyPr bIns="45715" lIns="91429" rIns="91429" tIns="45715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681038" y="6356352"/>
            <a:ext cx="2228850" cy="365124"/>
          </a:xfrm>
          <a:prstGeom prst="rect">
            <a:avLst/>
          </a:prstGeom>
        </p:spPr>
        <p:txBody>
          <a:bodyPr anchor="ctr" bIns="45715" lIns="91429" rIns="91429" tIns="45715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14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296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445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59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574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288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036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184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12.10.2023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281364" y="6356352"/>
            <a:ext cx="3343275" cy="365124"/>
          </a:xfrm>
          <a:prstGeom prst="rect">
            <a:avLst/>
          </a:prstGeom>
        </p:spPr>
        <p:txBody>
          <a:bodyPr anchor="ctr" bIns="45715" lIns="91429" rIns="91429" tIns="45715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14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296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445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59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574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288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036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184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996113" y="6356352"/>
            <a:ext cx="2228850" cy="365124"/>
          </a:xfrm>
          <a:prstGeom prst="rect">
            <a:avLst/>
          </a:prstGeom>
        </p:spPr>
        <p:txBody>
          <a:bodyPr anchor="ctr" bIns="45715" lIns="91429" rIns="91429" tIns="45715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14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296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445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59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574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288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036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184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574" lvl="0" marL="228574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574" lvl="1" marL="685722">
        <a:lnSpc>
          <a:spcPct val="90000"/>
        </a:lnSpc>
        <a:spcBef>
          <a:spcPts val="500"/>
        </a:spcBef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algn="l" indent="-228574" lvl="2" marL="114287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574" lvl="3" marL="160001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574" lvl="4" marL="2057165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574" lvl="5" marL="2514314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574" lvl="6" marL="297146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574" lvl="7" marL="34286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574" lvl="8" marL="38857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14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296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445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59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574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288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036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184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3.png" Type="http://schemas.openxmlformats.org/officeDocument/2006/relationships/image"/>
  <Relationship Id="rId1" Target="../media/2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6.png" Type="http://schemas.openxmlformats.org/officeDocument/2006/relationships/image"/>
  <Relationship Id="rId2" Target="../media/5.png" Type="http://schemas.openxmlformats.org/officeDocument/2006/relationships/image"/>
  <Relationship Id="rId1" Target="../media/4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11.jpeg" Type="http://schemas.openxmlformats.org/officeDocument/2006/relationships/image"/>
  <Relationship Id="rId4" Target="../media/10.png" Type="http://schemas.openxmlformats.org/officeDocument/2006/relationships/image"/>
  <Relationship Id="rId3" Target="../media/9.png" Type="http://schemas.openxmlformats.org/officeDocument/2006/relationships/image"/>
  <Relationship Id="rId2" Target="../media/8.png" Type="http://schemas.openxmlformats.org/officeDocument/2006/relationships/image"/>
  <Relationship Id="rId1" Target="../media/7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15.jpeg" Type="http://schemas.openxmlformats.org/officeDocument/2006/relationships/image"/>
  <Relationship Id="rId3" Target="../media/14.png" Type="http://schemas.openxmlformats.org/officeDocument/2006/relationships/image"/>
  <Relationship Id="rId2" Target="../media/13.png" Type="http://schemas.openxmlformats.org/officeDocument/2006/relationships/image"/>
  <Relationship Id="rId1" Target="../media/12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19.png" Type="http://schemas.openxmlformats.org/officeDocument/2006/relationships/image"/>
  <Relationship Id="rId3" Target="../media/18.png" Type="http://schemas.openxmlformats.org/officeDocument/2006/relationships/image"/>
  <Relationship Id="rId2" Target="../media/17.png" Type="http://schemas.openxmlformats.org/officeDocument/2006/relationships/image"/>
  <Relationship Id="rId1" Target="../media/16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23.png" Type="http://schemas.openxmlformats.org/officeDocument/2006/relationships/image"/>
  <Relationship Id="rId3" Target="../media/22.png" Type="http://schemas.openxmlformats.org/officeDocument/2006/relationships/image"/>
  <Relationship Id="rId2" Target="../media/21.png" Type="http://schemas.openxmlformats.org/officeDocument/2006/relationships/image"/>
  <Relationship Id="rId1" Target="../media/20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28.png" Type="http://schemas.openxmlformats.org/officeDocument/2006/relationships/image"/>
  <Relationship Id="rId4" Target="../media/27.png" Type="http://schemas.openxmlformats.org/officeDocument/2006/relationships/image"/>
  <Relationship Id="rId3" Target="../media/26.png" Type="http://schemas.openxmlformats.org/officeDocument/2006/relationships/image"/>
  <Relationship Id="rId2" Target="../media/25.png" Type="http://schemas.openxmlformats.org/officeDocument/2006/relationships/image"/>
  <Relationship Id="rId1" Target="../media/24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851525" y="708025"/>
            <a:ext cx="2794817" cy="2794817"/>
          </a:xfrm>
          <a:prstGeom prst="rect">
            <a:avLst/>
          </a:prstGeom>
        </p:spPr>
      </p:pic>
      <p:pic>
        <p:nvPicPr>
          <p:cNvPr hidden="false" id="80" name="Picture 8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386208" y="708024"/>
            <a:ext cx="3236592" cy="2704611"/>
          </a:xfrm>
          <a:prstGeom prst="rect">
            <a:avLst/>
          </a:prstGeom>
        </p:spPr>
      </p:pic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0" y="4038600"/>
            <a:ext cx="9906000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3600">
                <a:solidFill>
                  <a:srgbClr val="C00000"/>
                </a:solidFill>
                <a:latin typeface="Arial Black"/>
                <a:ea typeface="Arial Black"/>
                <a:cs typeface="Arial Black"/>
              </a:rPr>
              <a:t>ПРОФСОЮЗНЫЙ УРОК</a:t>
            </a:r>
            <a:r>
              <a:rPr b="true" sz="3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3600">
              <a:solidFill>
                <a:srgbClr val="C00000"/>
              </a:solidFill>
              <a:latin typeface="Arial Black"/>
              <a:ea typeface="Arial Black"/>
              <a:cs typeface="Arial Black"/>
            </a:endParaRPr>
          </a:p>
          <a:p>
            <a:pPr algn="ctr" indent="0" marL="0"/>
            <a:r>
              <a:rPr sz="36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«Профсоюз – социальный </a:t>
            </a:r>
            <a:endParaRPr sz="36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  <a:p>
            <a:pPr algn="ctr" indent="0" marL="0"/>
            <a:r>
              <a:rPr sz="36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партнер государства»</a:t>
            </a:r>
            <a:endParaRPr sz="36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3" name="Shape 83"/>
          <p:cNvSpPr txBox="true"/>
          <p:nvPr isPhoto="false">
            <p:ph idx="0" type="title"/>
          </p:nvPr>
        </p:nvSpPr>
        <p:spPr>
          <a:xfrm flipH="false" flipV="false" rot="0">
            <a:off x="3594100" y="722987"/>
            <a:ext cx="4629150" cy="5778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lnSpc>
                <a:spcPct val="100000"/>
              </a:lnSpc>
            </a:pPr>
            <a:r>
              <a:rPr sz="28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 </a:t>
            </a:r>
            <a:r>
              <a:rPr sz="24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ЦЕЛИ И ЗАДАЧИ УРОКА</a:t>
            </a:r>
            <a:endParaRPr sz="24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hidden="false" id="84" name="Shape 8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buNone/>
            </a:pPr>
            <a:r>
              <a:rPr b="true"/>
              <a:t>Цели:</a:t>
            </a:r>
          </a:p>
          <a:p>
            <a:r>
              <a:rPr b="true" i="true"/>
              <a:t>Деятельностная</a:t>
            </a:r>
            <a:r>
              <a:rPr i="true"/>
              <a:t>:</a:t>
            </a:r>
            <a:r>
              <a:t> научить старшеклассников новым способам нахождения знания о деятельности профсоюзов, ввести новые понятия «профсоюз партнер государства», термины.</a:t>
            </a:r>
          </a:p>
          <a:p>
            <a:r>
              <a:rPr b="true" i="true"/>
              <a:t>Содержательная:</a:t>
            </a:r>
            <a:r>
              <a:t> сформировать систему новых понятий, расширить знания учеников профсоюзных организациях за счет включения новых определений, терминов, описаний.</a:t>
            </a:r>
          </a:p>
        </p:txBody>
      </p:sp>
      <p:grpSp>
        <p:nvGrpSpPr>
          <p:cNvPr hidden="false" id="85" name="Shape 85"/>
          <p:cNvGrpSpPr/>
          <p:nvPr isPhoto="false"/>
        </p:nvGrpSpPr>
        <p:grpSpPr>
          <a:xfrm flipH="false" flipV="false" rot="0">
            <a:off x="103509" y="315675"/>
            <a:ext cx="2183403" cy="1108987"/>
            <a:chOff x="0" y="0"/>
            <a:chExt cx="2183403" cy="1108987"/>
          </a:xfrm>
        </p:grpSpPr>
        <p:pic>
          <p:nvPicPr>
            <p:cNvPr hidden="false" id="87" name="Picture 87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1074416" y="0"/>
              <a:ext cx="1108987" cy="1108987"/>
            </a:xfrm>
            <a:prstGeom prst="rect">
              <a:avLst/>
            </a:prstGeom>
          </p:spPr>
        </p:pic>
        <p:pic>
          <p:nvPicPr>
            <p:cNvPr hidden="false" id="89" name="Picture 89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0" y="19727"/>
              <a:ext cx="1284284" cy="1073193"/>
            </a:xfrm>
            <a:prstGeom prst="rect">
              <a:avLst/>
            </a:prstGeom>
          </p:spPr>
        </p:pic>
      </p:grpSp>
      <p:grpSp>
        <p:nvGrpSpPr>
          <p:cNvPr hidden="false" id="90" name="Shape 90"/>
          <p:cNvGrpSpPr/>
          <p:nvPr isPhoto="false"/>
        </p:nvGrpSpPr>
        <p:grpSpPr>
          <a:xfrm flipH="false" flipV="false" rot="0">
            <a:off x="2425700" y="599162"/>
            <a:ext cx="5886450" cy="825500"/>
            <a:chOff x="0" y="0"/>
            <a:chExt cx="5886450" cy="825500"/>
          </a:xfrm>
        </p:grpSpPr>
        <p:sp>
          <p:nvSpPr>
            <p:cNvPr hidden="false" id="91" name="Shape 91"/>
            <p:cNvSpPr txBox="false"/>
            <p:nvPr isPhoto="false"/>
          </p:nvSpPr>
          <p:spPr>
            <a:xfrm flipH="false" flipV="false" rot="0">
              <a:off x="0" y="0"/>
              <a:ext cx="5886450" cy="82550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92" name="Shape 92"/>
            <p:cNvSpPr txBox="false"/>
            <p:nvPr isPhoto="false"/>
          </p:nvSpPr>
          <p:spPr>
            <a:xfrm flipH="false" flipV="false" rot="0">
              <a:off x="82550" y="86637"/>
              <a:ext cx="990600" cy="6604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hidden="false" id="94" name="Picture 9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642394" y="654843"/>
            <a:ext cx="722311" cy="722313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5" name="GroupShape 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6" name="Shape 96"/>
          <p:cNvSpPr txBox="true"/>
          <p:nvPr isPhoto="false">
            <p:ph idx="0" type="title"/>
          </p:nvPr>
        </p:nvSpPr>
        <p:spPr>
          <a:xfrm flipH="false" flipV="false" rot="0">
            <a:off x="3594100" y="722987"/>
            <a:ext cx="4629150" cy="5778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lnSpc>
                <a:spcPct val="100000"/>
              </a:lnSpc>
            </a:pPr>
            <a:r>
              <a:rPr sz="18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ИЗ ИСТОРИИ ПРОФСОЮЗНОГО ДВИЖЕНИЯ В РОССИИ</a:t>
            </a:r>
            <a:r>
              <a:rPr sz="1800"/>
              <a:t>  </a:t>
            </a:r>
            <a:endParaRPr sz="18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grpSp>
        <p:nvGrpSpPr>
          <p:cNvPr hidden="false" id="97" name="Shape 97"/>
          <p:cNvGrpSpPr/>
          <p:nvPr isPhoto="false"/>
        </p:nvGrpSpPr>
        <p:grpSpPr>
          <a:xfrm flipH="false" flipV="false" rot="0">
            <a:off x="103509" y="315675"/>
            <a:ext cx="2183403" cy="1108987"/>
            <a:chOff x="0" y="0"/>
            <a:chExt cx="2183403" cy="1108987"/>
          </a:xfrm>
        </p:grpSpPr>
        <p:pic>
          <p:nvPicPr>
            <p:cNvPr hidden="false" id="99" name="Picture 99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1074416" y="0"/>
              <a:ext cx="1108987" cy="1108987"/>
            </a:xfrm>
            <a:prstGeom prst="rect">
              <a:avLst/>
            </a:prstGeom>
          </p:spPr>
        </p:pic>
        <p:pic>
          <p:nvPicPr>
            <p:cNvPr hidden="false" id="101" name="Picture 101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0" y="19727"/>
              <a:ext cx="1284284" cy="1073193"/>
            </a:xfrm>
            <a:prstGeom prst="rect">
              <a:avLst/>
            </a:prstGeom>
          </p:spPr>
        </p:pic>
      </p:grpSp>
      <p:grpSp>
        <p:nvGrpSpPr>
          <p:cNvPr hidden="false" id="102" name="Shape 102"/>
          <p:cNvGrpSpPr/>
          <p:nvPr isPhoto="false"/>
        </p:nvGrpSpPr>
        <p:grpSpPr>
          <a:xfrm flipH="false" flipV="false" rot="0">
            <a:off x="2425700" y="599162"/>
            <a:ext cx="5886450" cy="825500"/>
            <a:chOff x="0" y="0"/>
            <a:chExt cx="5886450" cy="825500"/>
          </a:xfrm>
        </p:grpSpPr>
        <p:sp>
          <p:nvSpPr>
            <p:cNvPr hidden="false" id="103" name="Shape 103"/>
            <p:cNvSpPr txBox="false"/>
            <p:nvPr isPhoto="false"/>
          </p:nvSpPr>
          <p:spPr>
            <a:xfrm flipH="false" flipV="false" rot="0">
              <a:off x="0" y="0"/>
              <a:ext cx="5886450" cy="82550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04" name="Shape 104"/>
            <p:cNvSpPr txBox="false"/>
            <p:nvPr isPhoto="false"/>
          </p:nvSpPr>
          <p:spPr>
            <a:xfrm flipH="false" flipV="false" rot="0">
              <a:off x="82550" y="86637"/>
              <a:ext cx="990600" cy="6604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hidden="false" id="106" name="Picture 10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610098" y="685700"/>
            <a:ext cx="722312" cy="722312"/>
          </a:xfrm>
          <a:prstGeom prst="rect">
            <a:avLst/>
          </a:prstGeom>
        </p:spPr>
      </p:pic>
      <p:pic>
        <p:nvPicPr>
          <p:cNvPr hidden="false" id="108" name="Picture 10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99245" y="4849723"/>
            <a:ext cx="722312" cy="722312"/>
          </a:xfrm>
          <a:prstGeom prst="rect">
            <a:avLst/>
          </a:prstGeom>
        </p:spPr>
      </p:pic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1196974" y="4971871"/>
            <a:ext cx="8048625" cy="12003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Первой Всероссийской конференцией профсоюзов — 6 октября 1905 года было образовано Московское бюро уполномоченных, или Центральное бюро профессиональных союзов (ЦБПС) и, по существу, положившая начало организационному становлению и развитию профсоюзного движения в России.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1" name="Picture 111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841625" y="1604842"/>
            <a:ext cx="4759325" cy="3233541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3" name="Shape 113"/>
          <p:cNvSpPr txBox="true"/>
          <p:nvPr isPhoto="false">
            <p:ph idx="0" type="title"/>
          </p:nvPr>
        </p:nvSpPr>
        <p:spPr>
          <a:xfrm flipH="false" flipV="false" rot="0">
            <a:off x="3594100" y="722987"/>
            <a:ext cx="4629150" cy="5778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lnSpc>
                <a:spcPct val="100000"/>
              </a:lnSpc>
            </a:pPr>
            <a:r>
              <a:rPr sz="18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О ФЕДЕРАЦИИ НЕЗАВИСИМЫХ ПРОФСОЮЗОВ РОССИИ  </a:t>
            </a:r>
            <a:endParaRPr sz="28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grpSp>
        <p:nvGrpSpPr>
          <p:cNvPr hidden="false" id="114" name="Shape 114"/>
          <p:cNvGrpSpPr/>
          <p:nvPr isPhoto="false"/>
        </p:nvGrpSpPr>
        <p:grpSpPr>
          <a:xfrm flipH="false" flipV="false" rot="0">
            <a:off x="103509" y="315675"/>
            <a:ext cx="2183403" cy="1108987"/>
            <a:chOff x="0" y="0"/>
            <a:chExt cx="2183403" cy="1108987"/>
          </a:xfrm>
        </p:grpSpPr>
        <p:pic>
          <p:nvPicPr>
            <p:cNvPr hidden="false" id="116" name="Picture 116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1074416" y="0"/>
              <a:ext cx="1108987" cy="1108987"/>
            </a:xfrm>
            <a:prstGeom prst="rect">
              <a:avLst/>
            </a:prstGeom>
          </p:spPr>
        </p:pic>
        <p:pic>
          <p:nvPicPr>
            <p:cNvPr hidden="false" id="118" name="Picture 118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0" y="19727"/>
              <a:ext cx="1284284" cy="1073193"/>
            </a:xfrm>
            <a:prstGeom prst="rect">
              <a:avLst/>
            </a:prstGeom>
          </p:spPr>
        </p:pic>
      </p:grpSp>
      <p:grpSp>
        <p:nvGrpSpPr>
          <p:cNvPr hidden="false" id="119" name="Shape 119"/>
          <p:cNvGrpSpPr/>
          <p:nvPr isPhoto="false"/>
        </p:nvGrpSpPr>
        <p:grpSpPr>
          <a:xfrm flipH="false" flipV="false" rot="0">
            <a:off x="2511425" y="618212"/>
            <a:ext cx="5886450" cy="825500"/>
            <a:chOff x="0" y="0"/>
            <a:chExt cx="5886450" cy="825500"/>
          </a:xfrm>
        </p:grpSpPr>
        <p:sp>
          <p:nvSpPr>
            <p:cNvPr hidden="false" id="120" name="Shape 120"/>
            <p:cNvSpPr txBox="false"/>
            <p:nvPr isPhoto="false"/>
          </p:nvSpPr>
          <p:spPr>
            <a:xfrm flipH="false" flipV="false" rot="0">
              <a:off x="0" y="0"/>
              <a:ext cx="5886450" cy="82550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21" name="Shape 121"/>
            <p:cNvSpPr txBox="false"/>
            <p:nvPr isPhoto="false"/>
          </p:nvSpPr>
          <p:spPr>
            <a:xfrm flipH="false" flipV="false" rot="0">
              <a:off x="82550" y="86637"/>
              <a:ext cx="990600" cy="6604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745651" y="2103511"/>
            <a:ext cx="8435280" cy="2814961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342900" lvl="0" marL="342900"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85750" lvl="1" marL="742950"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002060"/>
              </a:solidFill>
            </a:endParaRPr>
          </a:p>
        </p:txBody>
      </p:sp>
      <p:pic>
        <p:nvPicPr>
          <p:cNvPr hidden="false" id="124" name="Picture 12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737644" y="673893"/>
            <a:ext cx="722311" cy="722313"/>
          </a:xfrm>
          <a:prstGeom prst="rect">
            <a:avLst/>
          </a:prstGeom>
        </p:spPr>
      </p:pic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4654296" y="2546470"/>
            <a:ext cx="5474588" cy="258532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Независимый от государства, политических и предпринимательских структур национальный профсоюзный центр. Самое крупное объединение трудящихся России. ФНПР участвует на экспертном уровне в разработке проектов федеральных и региональных законов, касающихся социально-трудовой сферы, соблюдения прав трудящихся и профсоюзов, а также активно влияет на процесс совершенствования российского законодательства.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8" name="Shape 128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34" name="Picture 13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155574" y="2660738"/>
            <a:ext cx="3997695" cy="2257734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5" name="GroupShape 1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7" name="Picture 1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07975" y="1904332"/>
            <a:ext cx="2584114" cy="3213318"/>
          </a:xfrm>
          <a:prstGeom prst="rect">
            <a:avLst/>
          </a:prstGeom>
        </p:spPr>
      </p:pic>
      <p:sp>
        <p:nvSpPr>
          <p:cNvPr hidden="false" id="138" name="Shape 138"/>
          <p:cNvSpPr txBox="true"/>
          <p:nvPr isPhoto="false">
            <p:ph idx="0" type="title"/>
          </p:nvPr>
        </p:nvSpPr>
        <p:spPr>
          <a:xfrm flipH="false" flipV="false" rot="0">
            <a:off x="3594098" y="722987"/>
            <a:ext cx="4740274" cy="6581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lnSpc>
                <a:spcPct val="100000"/>
              </a:lnSpc>
            </a:pPr>
            <a:r>
              <a:rPr sz="18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b="true" sz="20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Год укрепления и развития социального партнерства</a:t>
            </a:r>
            <a:endParaRPr sz="20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grpSp>
        <p:nvGrpSpPr>
          <p:cNvPr hidden="false" id="139" name="Shape 139"/>
          <p:cNvGrpSpPr/>
          <p:nvPr isPhoto="false"/>
        </p:nvGrpSpPr>
        <p:grpSpPr>
          <a:xfrm flipH="false" flipV="false" rot="0">
            <a:off x="103509" y="315675"/>
            <a:ext cx="2183403" cy="1108987"/>
            <a:chOff x="0" y="0"/>
            <a:chExt cx="2183403" cy="1108987"/>
          </a:xfrm>
        </p:grpSpPr>
        <p:pic>
          <p:nvPicPr>
            <p:cNvPr hidden="false" id="141" name="Picture 141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1074416" y="0"/>
              <a:ext cx="1108987" cy="1108987"/>
            </a:xfrm>
            <a:prstGeom prst="rect">
              <a:avLst/>
            </a:prstGeom>
          </p:spPr>
        </p:pic>
        <p:pic>
          <p:nvPicPr>
            <p:cNvPr hidden="false" id="143" name="Picture 143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19727"/>
              <a:ext cx="1284284" cy="1073193"/>
            </a:xfrm>
            <a:prstGeom prst="rect">
              <a:avLst/>
            </a:prstGeom>
          </p:spPr>
        </p:pic>
      </p:grpSp>
      <p:grpSp>
        <p:nvGrpSpPr>
          <p:cNvPr hidden="false" id="144" name="Shape 144"/>
          <p:cNvGrpSpPr/>
          <p:nvPr isPhoto="false"/>
        </p:nvGrpSpPr>
        <p:grpSpPr>
          <a:xfrm flipH="false" flipV="false" rot="0">
            <a:off x="2463800" y="599162"/>
            <a:ext cx="5886450" cy="825500"/>
            <a:chOff x="0" y="0"/>
            <a:chExt cx="5886450" cy="825500"/>
          </a:xfrm>
        </p:grpSpPr>
        <p:sp>
          <p:nvSpPr>
            <p:cNvPr hidden="false" id="145" name="Shape 145"/>
            <p:cNvSpPr txBox="false"/>
            <p:nvPr isPhoto="false"/>
          </p:nvSpPr>
          <p:spPr>
            <a:xfrm flipH="false" flipV="false" rot="0">
              <a:off x="0" y="0"/>
              <a:ext cx="5886450" cy="82550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46" name="Shape 146"/>
            <p:cNvSpPr txBox="false"/>
            <p:nvPr isPhoto="false"/>
          </p:nvSpPr>
          <p:spPr>
            <a:xfrm flipH="false" flipV="false" rot="0">
              <a:off x="82550" y="86637"/>
              <a:ext cx="990600" cy="6604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47" name="Shape 147"/>
          <p:cNvSpPr txBox="true"/>
          <p:nvPr isPhoto="false"/>
        </p:nvSpPr>
        <p:spPr>
          <a:xfrm flipH="false" flipV="false" rot="0">
            <a:off x="3459955" y="1904332"/>
            <a:ext cx="5956901" cy="395614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342900" lvl="0" marL="342900"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85750" lvl="1" marL="742950"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t>Механизмы социального партнерства на сегодняшний день являются главным инструментом профсоюзной деятельности. </a:t>
            </a:r>
          </a:p>
          <a:p>
            <a:pPr indent="0" marL="0">
              <a:buNone/>
            </a:pPr>
            <a:r>
              <a:t>На уровне муниципальных районов под социальным партнерством понимается взаимодействие местной администрации, представителей профсоюзов и работодателей. </a:t>
            </a:r>
          </a:p>
          <a:p>
            <a:pPr indent="0" marL="0">
              <a:buNone/>
            </a:pPr>
            <a:r>
              <a:t>Все договоренности, достигнутые между сторонами, фиксируются в Территориальном трехстороннем соглашении и коллективных договорах, если речь идет о предприятиях.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hidden="false" id="149" name="Picture 14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737644" y="673893"/>
            <a:ext cx="722311" cy="722313"/>
          </a:xfrm>
          <a:prstGeom prst="rect">
            <a:avLst/>
          </a:prstGeom>
        </p:spPr>
      </p:pic>
      <p:sp>
        <p:nvSpPr>
          <p:cNvPr hidden="false" id="150" name="Shape 150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3" name="Shape 153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4" name="Shape 154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5" name="Shape 155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8" name="Shape 158"/>
          <p:cNvSpPr txBox="true"/>
          <p:nvPr isPhoto="false">
            <p:ph idx="0" type="title"/>
          </p:nvPr>
        </p:nvSpPr>
        <p:spPr>
          <a:xfrm flipH="false" flipV="false" rot="0">
            <a:off x="3594098" y="722987"/>
            <a:ext cx="4740274" cy="6581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0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ДЕЛОВАЯ ИГРА «</a:t>
            </a:r>
            <a:r>
              <a:rPr b="true" sz="20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Выборы молодого профсоюзного лидера -2023»</a:t>
            </a:r>
            <a:endParaRPr b="true" sz="20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grpSp>
        <p:nvGrpSpPr>
          <p:cNvPr hidden="false" id="159" name="Shape 159"/>
          <p:cNvGrpSpPr/>
          <p:nvPr isPhoto="false"/>
        </p:nvGrpSpPr>
        <p:grpSpPr>
          <a:xfrm flipH="false" flipV="false" rot="0">
            <a:off x="103509" y="315675"/>
            <a:ext cx="2183403" cy="1108987"/>
            <a:chOff x="0" y="0"/>
            <a:chExt cx="2183403" cy="1108987"/>
          </a:xfrm>
        </p:grpSpPr>
        <p:pic>
          <p:nvPicPr>
            <p:cNvPr hidden="false" id="161" name="Picture 161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1074416" y="0"/>
              <a:ext cx="1108987" cy="1108987"/>
            </a:xfrm>
            <a:prstGeom prst="rect">
              <a:avLst/>
            </a:prstGeom>
          </p:spPr>
        </p:pic>
        <p:pic>
          <p:nvPicPr>
            <p:cNvPr hidden="false" id="163" name="Picture 163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0" y="19727"/>
              <a:ext cx="1284284" cy="1073193"/>
            </a:xfrm>
            <a:prstGeom prst="rect">
              <a:avLst/>
            </a:prstGeom>
          </p:spPr>
        </p:pic>
      </p:grpSp>
      <p:grpSp>
        <p:nvGrpSpPr>
          <p:cNvPr hidden="false" id="164" name="Shape 164"/>
          <p:cNvGrpSpPr/>
          <p:nvPr isPhoto="false"/>
        </p:nvGrpSpPr>
        <p:grpSpPr>
          <a:xfrm flipH="false" flipV="false" rot="0">
            <a:off x="2463800" y="599162"/>
            <a:ext cx="5886450" cy="825500"/>
            <a:chOff x="0" y="0"/>
            <a:chExt cx="5886450" cy="825500"/>
          </a:xfrm>
        </p:grpSpPr>
        <p:sp>
          <p:nvSpPr>
            <p:cNvPr hidden="false" id="165" name="Shape 165"/>
            <p:cNvSpPr txBox="false"/>
            <p:nvPr isPhoto="false"/>
          </p:nvSpPr>
          <p:spPr>
            <a:xfrm flipH="false" flipV="false" rot="0">
              <a:off x="0" y="0"/>
              <a:ext cx="5886450" cy="82550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66" name="Shape 166"/>
            <p:cNvSpPr txBox="false"/>
            <p:nvPr isPhoto="false"/>
          </p:nvSpPr>
          <p:spPr>
            <a:xfrm flipH="false" flipV="false" rot="0">
              <a:off x="82550" y="86637"/>
              <a:ext cx="990600" cy="6604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67" name="Shape 167"/>
          <p:cNvSpPr txBox="true"/>
          <p:nvPr isPhoto="false"/>
        </p:nvSpPr>
        <p:spPr>
          <a:xfrm flipH="false" flipV="false" rot="0">
            <a:off x="745651" y="2103511"/>
            <a:ext cx="8435280" cy="2814961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342900" lvl="0" marL="342900"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85750" lvl="1" marL="742950"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>
              <a:solidFill>
                <a:srgbClr val="002060"/>
              </a:solidFill>
            </a:endParaRPr>
          </a:p>
        </p:txBody>
      </p:sp>
      <p:pic>
        <p:nvPicPr>
          <p:cNvPr hidden="false" id="169" name="Picture 16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737644" y="673893"/>
            <a:ext cx="722311" cy="722313"/>
          </a:xfrm>
          <a:prstGeom prst="rect">
            <a:avLst/>
          </a:prstGeom>
        </p:spPr>
      </p:pic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3" name="Shape 173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4" name="Shape 174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5" name="Shape 175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7" name="Shape 177"/>
          <p:cNvSpPr txBox="false"/>
          <p:nvPr isPhoto="false"/>
        </p:nvSpPr>
        <p:spPr>
          <a:xfrm flipH="false" flipV="false" rot="0">
            <a:off x="4157892" y="1937498"/>
            <a:ext cx="6022427" cy="424731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В «</a:t>
            </a:r>
            <a:r>
              <a:rPr b="true"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Шуваловской</a:t>
            </a:r>
            <a:r>
              <a:rPr b="true"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 школе №1448»  в ходе  </a:t>
            </a:r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профсоюзного урока, который провел учитель обществознания Кармеев А.А.  на тему «Профсоюз – социальный 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партнер государства» прошли дебаты будущих потенциальных молодых профсоюзных лидеров, где они представили проекты своих программ «5 шагов социального партнерства».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rgbClr val="181818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В дебатах приняли участие старшеклассники</a:t>
            </a:r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:</a:t>
            </a:r>
            <a:endParaRPr sz="1800">
              <a:solidFill>
                <a:srgbClr val="181818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ДЕМИДОВА АННА,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ЕЛИСЕЕВ АЛЕКСАНДР, </a:t>
            </a:r>
            <a:endParaRPr sz="1800">
              <a:solidFill>
                <a:srgbClr val="181818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ЛУКИНА КИРА,  </a:t>
            </a:r>
            <a:endParaRPr sz="1800">
              <a:solidFill>
                <a:srgbClr val="181818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МОХАММАДИ АРТУР, </a:t>
            </a:r>
            <a:endParaRPr sz="1800">
              <a:solidFill>
                <a:srgbClr val="181818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rgbClr val="181818"/>
                </a:solidFill>
                <a:latin typeface="+mn-lt"/>
                <a:ea typeface="+mn-ea"/>
                <a:cs typeface="+mn-cs"/>
              </a:rPr>
              <a:t>СНЕГОЦКИЙ ОЛЕГ.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79" name="Picture 17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155575" y="1937498"/>
            <a:ext cx="3776471" cy="2470278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0" name="GroupShape 1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1" name="Shape 181"/>
          <p:cNvSpPr txBox="true"/>
          <p:nvPr isPhoto="false">
            <p:ph idx="0" type="title"/>
          </p:nvPr>
        </p:nvSpPr>
        <p:spPr>
          <a:xfrm flipH="false" flipV="false" rot="0">
            <a:off x="3594100" y="722987"/>
            <a:ext cx="4629150" cy="5778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lnSpc>
                <a:spcPct val="100000"/>
              </a:lnSpc>
            </a:pPr>
            <a:r>
              <a:rPr sz="2400">
                <a:solidFill>
                  <a:srgbClr val="002060"/>
                </a:solidFill>
                <a:latin typeface="Arial Black"/>
                <a:ea typeface="Arial Black"/>
                <a:cs typeface="Arial Black"/>
              </a:rPr>
              <a:t>Профсоюзные дебаты 2023</a:t>
            </a:r>
            <a:endParaRPr sz="2400">
              <a:solidFill>
                <a:srgbClr val="002060"/>
              </a:solidFill>
              <a:latin typeface="Arial Black"/>
              <a:ea typeface="Arial Black"/>
              <a:cs typeface="Arial Black"/>
            </a:endParaRPr>
          </a:p>
        </p:txBody>
      </p:sp>
      <p:grpSp>
        <p:nvGrpSpPr>
          <p:cNvPr hidden="false" id="182" name="Shape 182"/>
          <p:cNvGrpSpPr/>
          <p:nvPr isPhoto="false"/>
        </p:nvGrpSpPr>
        <p:grpSpPr>
          <a:xfrm flipH="false" flipV="false" rot="0">
            <a:off x="103509" y="315675"/>
            <a:ext cx="2183403" cy="1108987"/>
            <a:chOff x="0" y="0"/>
            <a:chExt cx="2183403" cy="1108987"/>
          </a:xfrm>
        </p:grpSpPr>
        <p:pic>
          <p:nvPicPr>
            <p:cNvPr hidden="false" id="184" name="Picture 184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1074416" y="0"/>
              <a:ext cx="1108987" cy="1108987"/>
            </a:xfrm>
            <a:prstGeom prst="rect">
              <a:avLst/>
            </a:prstGeom>
          </p:spPr>
        </p:pic>
        <p:pic>
          <p:nvPicPr>
            <p:cNvPr hidden="false" id="186" name="Picture 186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0" y="19727"/>
              <a:ext cx="1284284" cy="1073193"/>
            </a:xfrm>
            <a:prstGeom prst="rect">
              <a:avLst/>
            </a:prstGeom>
          </p:spPr>
        </p:pic>
      </p:grpSp>
      <p:grpSp>
        <p:nvGrpSpPr>
          <p:cNvPr hidden="false" id="187" name="Shape 187"/>
          <p:cNvGrpSpPr/>
          <p:nvPr isPhoto="false"/>
        </p:nvGrpSpPr>
        <p:grpSpPr>
          <a:xfrm flipH="false" flipV="false" rot="0">
            <a:off x="2425700" y="599162"/>
            <a:ext cx="5886450" cy="825500"/>
            <a:chOff x="0" y="0"/>
            <a:chExt cx="5886450" cy="825500"/>
          </a:xfrm>
        </p:grpSpPr>
        <p:sp>
          <p:nvSpPr>
            <p:cNvPr hidden="false" id="188" name="Shape 188"/>
            <p:cNvSpPr txBox="false"/>
            <p:nvPr isPhoto="false"/>
          </p:nvSpPr>
          <p:spPr>
            <a:xfrm flipH="false" flipV="false" rot="0">
              <a:off x="0" y="0"/>
              <a:ext cx="5886450" cy="82550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89" name="Shape 189"/>
            <p:cNvSpPr txBox="false"/>
            <p:nvPr isPhoto="false"/>
          </p:nvSpPr>
          <p:spPr>
            <a:xfrm flipH="false" flipV="false" rot="0">
              <a:off x="82550" y="86637"/>
              <a:ext cx="990600" cy="6604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90" name="Shape 190"/>
          <p:cNvSpPr txBox="true"/>
          <p:nvPr isPhoto="false"/>
        </p:nvSpPr>
        <p:spPr>
          <a:xfrm flipH="false" flipV="false" rot="0">
            <a:off x="0" y="4852568"/>
            <a:ext cx="11397936" cy="113158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342900" lvl="0" marL="342900"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85750" lvl="1" marL="742950"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true" sz="2800"/>
              <a:t>В «Шуваловской школе №1448» прошли профсоюзные уроки</a:t>
            </a:r>
            <a:r>
              <a:rPr b="true" sz="2800"/>
              <a:t>!</a:t>
            </a:r>
            <a:endParaRPr sz="2800"/>
          </a:p>
        </p:txBody>
      </p:sp>
      <p:pic>
        <p:nvPicPr>
          <p:cNvPr hidden="false" id="192" name="Picture 19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712243" y="719018"/>
            <a:ext cx="615157" cy="615156"/>
          </a:xfrm>
          <a:prstGeom prst="rect">
            <a:avLst/>
          </a:prstGeom>
        </p:spPr>
      </p:pic>
      <p:pic>
        <p:nvPicPr>
          <p:cNvPr hidden="false" id="194" name="Picture 19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28404" y="1561770"/>
            <a:ext cx="3851406" cy="2888555"/>
          </a:xfrm>
          <a:prstGeom prst="rect">
            <a:avLst/>
          </a:prstGeom>
        </p:spPr>
      </p:pic>
      <p:pic>
        <p:nvPicPr>
          <p:cNvPr hidden="false" id="196" name="Picture 196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5532373" y="1561770"/>
            <a:ext cx="3851407" cy="2888555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2023-10-16T19:36:10Z</dcterms:modified>
</cp:coreProperties>
</file>